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8" r:id="rId6"/>
    <p:sldId id="310" r:id="rId7"/>
    <p:sldId id="311" r:id="rId8"/>
    <p:sldId id="303" r:id="rId9"/>
    <p:sldId id="302" r:id="rId10"/>
    <p:sldId id="309" r:id="rId11"/>
    <p:sldId id="312" r:id="rId12"/>
    <p:sldId id="313" r:id="rId13"/>
    <p:sldId id="305" r:id="rId14"/>
    <p:sldId id="308" r:id="rId15"/>
    <p:sldId id="300" r:id="rId16"/>
    <p:sldId id="299" r:id="rId17"/>
    <p:sldId id="301" r:id="rId18"/>
    <p:sldId id="306" r:id="rId19"/>
    <p:sldId id="31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>
        <p:scale>
          <a:sx n="85" d="100"/>
          <a:sy n="85" d="100"/>
        </p:scale>
        <p:origin x="590" y="-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5066" y="1975104"/>
            <a:ext cx="5452527" cy="3057412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Predicting Coupon Acceptance on E-commerce Platforms</a:t>
            </a:r>
            <a:br>
              <a:rPr lang="en-US" sz="4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by </a:t>
            </a:r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Yamini </a:t>
            </a:r>
            <a:r>
              <a:rPr lang="en-US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Nurukurthi</a:t>
            </a:r>
            <a:endParaRPr lang="en-US" sz="1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79308"/>
            <a:ext cx="10058400" cy="729006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Preprocessing: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614" y="1215597"/>
            <a:ext cx="11036130" cy="53484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Label Encoding: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Since the machine should be inputted with the binary format, all categorical variables need to be converted to binary format.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can be done with the help of Label Encoder.</a:t>
            </a:r>
          </a:p>
          <a:p>
            <a:pPr marL="0" indent="0">
              <a:buNone/>
            </a:pPr>
            <a:r>
              <a:rPr lang="en-US" sz="2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Split: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data will be split into two data frames.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 = Data frame of independent variable.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 = Data frame of target variable.</a:t>
            </a:r>
          </a:p>
          <a:p>
            <a:pPr marL="0" indent="0">
              <a:buNone/>
            </a:pPr>
            <a:r>
              <a:rPr lang="en-US" sz="2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Scaling: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Distance based ML algorithms, feature scaling is important.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because the distance between 2 points and their dependent features should be compared by scale.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this project a standard scaler() has been used.</a:t>
            </a:r>
          </a:p>
          <a:p>
            <a:pPr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Imbalance Data Check: we have balance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FBAAB7-0814-D704-1597-93D9C7BE0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9317" y="2751212"/>
            <a:ext cx="2519507" cy="21703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849BB6-DA8B-A18D-7DAD-0AEF2832132F}"/>
              </a:ext>
            </a:extLst>
          </p:cNvPr>
          <p:cNvSpPr txBox="1"/>
          <p:nvPr/>
        </p:nvSpPr>
        <p:spPr>
          <a:xfrm flipH="1">
            <a:off x="8409638" y="2351102"/>
            <a:ext cx="34046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 variable - Accept(Y/N) </a:t>
            </a:r>
          </a:p>
        </p:txBody>
      </p:sp>
    </p:spTree>
    <p:extLst>
      <p:ext uri="{BB962C8B-B14F-4D97-AF65-F5344CB8AC3E}">
        <p14:creationId xmlns:p14="http://schemas.microsoft.com/office/powerpoint/2010/main" val="3940477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98" y="487755"/>
            <a:ext cx="10058400" cy="665430"/>
          </a:xfrm>
        </p:spPr>
        <p:txBody>
          <a:bodyPr/>
          <a:lstStyle/>
          <a:p>
            <a:pPr marL="0" indent="0">
              <a:buNone/>
            </a:pPr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BUILDING: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990" y="1153185"/>
            <a:ext cx="11141112" cy="533574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 Test Split: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data set is split into training data and testing data at ratio of 75% training data and 25% as the test data.</a:t>
            </a:r>
          </a:p>
          <a:p>
            <a:pPr marL="0" indent="0">
              <a:buNone/>
            </a:pPr>
            <a:r>
              <a:rPr lang="en-US" sz="7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Trained:</a:t>
            </a:r>
          </a:p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Different Machine Learning models has been applied and their respective accuracy has been calculated.</a:t>
            </a:r>
          </a:p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the data is Classification problem so we have applied supervised machine learning algorithm.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Logistic Regression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Decision Tree Classifier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Classifier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 Boosting Classifier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 Boosting Classifier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</a:t>
            </a:r>
          </a:p>
          <a:p>
            <a:pPr lvl="1"/>
            <a:r>
              <a:rPr lang="en-US" sz="7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Navie Bayes Classifier</a:t>
            </a:r>
          </a:p>
          <a:p>
            <a:pPr marL="0" indent="0">
              <a:buNone/>
            </a:pPr>
            <a:r>
              <a:rPr lang="en-US" sz="7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and Performance Metrics:</a:t>
            </a:r>
          </a:p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</a:t>
            </a:r>
          </a:p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Report</a:t>
            </a:r>
          </a:p>
          <a:p>
            <a:r>
              <a:rPr lang="en-US" sz="7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Confusion Matrix</a:t>
            </a:r>
          </a:p>
          <a:p>
            <a:endParaRPr lang="en-US" sz="7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241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11" y="475477"/>
            <a:ext cx="10700464" cy="716509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 and Test Accuracy of different models: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4A55F9-75E8-1F7B-5898-51B3534AD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125" y="4172531"/>
            <a:ext cx="3901778" cy="220999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A8815A-FCDF-B100-8254-89D25C1D5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25" y="1220853"/>
            <a:ext cx="4451741" cy="27083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2D7865-4F76-407B-B69C-23D7E59EB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043" y="1220900"/>
            <a:ext cx="4562823" cy="28086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365F5E-B9F1-0788-B250-32B84ACE1727}"/>
              </a:ext>
            </a:extLst>
          </p:cNvPr>
          <p:cNvSpPr txBox="1"/>
          <p:nvPr/>
        </p:nvSpPr>
        <p:spPr>
          <a:xfrm>
            <a:off x="5115866" y="4713770"/>
            <a:ext cx="6233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From the tabular data, 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Some models leads to overfitting.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can see that Gradient Boosting giving good result.</a:t>
            </a:r>
          </a:p>
        </p:txBody>
      </p:sp>
    </p:spTree>
    <p:extLst>
      <p:ext uri="{BB962C8B-B14F-4D97-AF65-F5344CB8AC3E}">
        <p14:creationId xmlns:p14="http://schemas.microsoft.com/office/powerpoint/2010/main" val="200763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303" y="477771"/>
            <a:ext cx="10058400" cy="854969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ROC-AUC FOR VARIOUS MODELS: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2795" y="2603633"/>
            <a:ext cx="3168868" cy="165073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ROC and AUC Score is good for models XG Boost, Gradient Boosting and Decision Tree.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9510BC-D099-8353-72B3-3C5F04BF3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66" y="1291038"/>
            <a:ext cx="7116687" cy="492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15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16" y="501187"/>
            <a:ext cx="10058400" cy="808137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Importance: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C4535-70BD-F78B-EFD2-79004F7F4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16" y="1938207"/>
            <a:ext cx="6861179" cy="3849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892F90-C028-DFF0-DA7D-947F30B6B32C}"/>
              </a:ext>
            </a:extLst>
          </p:cNvPr>
          <p:cNvSpPr txBox="1"/>
          <p:nvPr/>
        </p:nvSpPr>
        <p:spPr>
          <a:xfrm>
            <a:off x="7515508" y="2207662"/>
            <a:ext cx="41987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can observe that below features determine whether customer accept the coupon or not.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Coupon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CoffeeHouse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Expiration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Destination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Drive_time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Occupation</a:t>
            </a:r>
          </a:p>
        </p:txBody>
      </p:sp>
    </p:spTree>
    <p:extLst>
      <p:ext uri="{BB962C8B-B14F-4D97-AF65-F5344CB8AC3E}">
        <p14:creationId xmlns:p14="http://schemas.microsoft.com/office/powerpoint/2010/main" val="356305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656" y="450746"/>
            <a:ext cx="10058400" cy="85554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 Boosting 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905" y="1952616"/>
            <a:ext cx="6905195" cy="445463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 Score: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Accuracy : 0.7301484828921885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Accuracy : 0.717973539851565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Report: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Performance metrics:</a:t>
            </a:r>
          </a:p>
          <a:p>
            <a:pPr>
              <a:spcBef>
                <a:spcPts val="0"/>
              </a:spcBef>
            </a:pPr>
            <a:r>
              <a:rPr lang="en-US" sz="20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who did not use coupons in actual are 1370.</a:t>
            </a:r>
          </a:p>
          <a:p>
            <a:pPr>
              <a:spcBef>
                <a:spcPts val="0"/>
              </a:spcBef>
            </a:pPr>
            <a:r>
              <a:rPr lang="en-US" sz="20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who did use coupons in actual are 1729.</a:t>
            </a:r>
          </a:p>
          <a:p>
            <a:pPr>
              <a:spcBef>
                <a:spcPts val="0"/>
              </a:spcBef>
            </a:pPr>
            <a:r>
              <a:rPr lang="en-US" sz="20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Predicted customers who did not use coupons are 1102.</a:t>
            </a:r>
          </a:p>
          <a:p>
            <a:pPr>
              <a:spcBef>
                <a:spcPts val="0"/>
              </a:spcBef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20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redicted customers who use coupons are 1997.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8AEB4C-D90F-698B-82E1-A08ACC618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246" y="3242932"/>
            <a:ext cx="3437296" cy="29292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8C5817-A908-6104-6564-76E4F536E922}"/>
              </a:ext>
            </a:extLst>
          </p:cNvPr>
          <p:cNvSpPr txBox="1"/>
          <p:nvPr/>
        </p:nvSpPr>
        <p:spPr>
          <a:xfrm>
            <a:off x="490656" y="1178800"/>
            <a:ext cx="106425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 of all 6 Models, Gradient Boosting can be chosen since it has good results when compare to others terms of all evaluation metrics.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7695F3-37B5-8FF8-78CE-8BDBA3A00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666" y="3336271"/>
            <a:ext cx="3817951" cy="1386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C171FC-C57E-9632-57A9-5899C0DC1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650" y="1727425"/>
            <a:ext cx="1920406" cy="13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09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3A467D-696E-DF3E-B8C8-9622E3286C9B}"/>
              </a:ext>
            </a:extLst>
          </p:cNvPr>
          <p:cNvSpPr txBox="1"/>
          <p:nvPr/>
        </p:nvSpPr>
        <p:spPr>
          <a:xfrm>
            <a:off x="2933700" y="2644170"/>
            <a:ext cx="6896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64526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732" y="640783"/>
            <a:ext cx="10058400" cy="740286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32" y="1388533"/>
            <a:ext cx="10800536" cy="4985864"/>
          </a:xfrm>
        </p:spPr>
        <p:txBody>
          <a:bodyPr/>
          <a:lstStyle/>
          <a:p>
            <a:pPr lvl="0" algn="just">
              <a:spcBef>
                <a:spcPts val="0"/>
              </a:spcBef>
              <a:buSzPts val="2800"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goal of this project is to leverage machine learning techniques to analyze driving scenarios and user attributes collected from an e-commerce website. By accurately predicting whether users will accept coupons during their journeys, the aim is to optimize coupon distribution strategies and enhance user engagement with the platform's offerings.</a:t>
            </a:r>
          </a:p>
          <a:p>
            <a:pPr algn="just">
              <a:spcBef>
                <a:spcPts val="0"/>
              </a:spcBef>
              <a:buSzPts val="2800"/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survey describes different driving scenarios including the user’s destination, current time, weather, passenger, coupon attributes, user attributes, and contextual attributes, and then asks the user whether he/she will accept the coupon or not.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8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84" y="514376"/>
            <a:ext cx="10058400" cy="78176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followed for the Model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267" y="1296136"/>
            <a:ext cx="10566400" cy="496398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Understanding the problem statement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task is to predict how many coupons the customer will receive through different visits to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CoffeHouse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Bar, Restaurant(&lt;20),Restaurant(20-50),carry out and Takeaway.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Here the target Variable is binary class Accept(Y/N?) 0 - not accept coupon  and 1- accept coupon.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Problem has target variable and needs prediction of either classes, Hence the problem is a supervised, classification task.</a:t>
            </a:r>
          </a:p>
          <a:p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Development</a:t>
            </a:r>
          </a:p>
          <a:p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Performance metrics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3762009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15" y="501187"/>
            <a:ext cx="10058400" cy="687533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Preprocessing: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715" y="1188719"/>
            <a:ext cx="7645903" cy="5168093"/>
          </a:xfrm>
        </p:spPr>
        <p:txBody>
          <a:bodyPr>
            <a:normAutofit/>
          </a:bodyPr>
          <a:lstStyle/>
          <a:p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gathering: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data set has been provided as input in CSV format.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initial steps involve importing the necessary package in the python.</a:t>
            </a:r>
          </a:p>
          <a:p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Cleaning: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Handling Missing values: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data.isnull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().sum()</a:t>
            </a:r>
          </a:p>
          <a:p>
            <a:pPr lvl="2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Hence the car variable missing data is more than 25% , we can remove the variable.</a:t>
            </a:r>
          </a:p>
          <a:p>
            <a:pPr lvl="2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variable ‘Bar’,’CoffeeHouse’,’CarryAway’,’RestaurantLessThan20’,’Restaturant20To50’ is less than 25% , we can impute with mode as they are categorical variables.</a:t>
            </a:r>
          </a:p>
          <a:p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Drop the duplicated values</a:t>
            </a:r>
          </a:p>
          <a:p>
            <a:pPr lvl="1"/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data.shape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(12684,24)</a:t>
            </a:r>
          </a:p>
          <a:p>
            <a:pPr lvl="1"/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Duplicated data – 291</a:t>
            </a:r>
          </a:p>
          <a:p>
            <a:pPr marL="274320" lvl="1" indent="0">
              <a:buNone/>
            </a:pPr>
            <a:endParaRPr lang="en-US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399FEF-B34A-50EA-118F-5D2A04C48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617" y="4771715"/>
            <a:ext cx="2537680" cy="15850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40F506-416D-BA01-A6E3-12360D83D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470" y="1020871"/>
            <a:ext cx="3429297" cy="48162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9BB964-F8F8-8FB0-74FF-DB3755F1A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183" y="5258176"/>
            <a:ext cx="1966130" cy="990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E79D7D-05B6-530E-1F15-5A3019D14062}"/>
              </a:ext>
            </a:extLst>
          </p:cNvPr>
          <p:cNvSpPr txBox="1"/>
          <p:nvPr/>
        </p:nvSpPr>
        <p:spPr>
          <a:xfrm>
            <a:off x="5634333" y="4402383"/>
            <a:ext cx="149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Missing data</a:t>
            </a:r>
          </a:p>
        </p:txBody>
      </p:sp>
    </p:spTree>
    <p:extLst>
      <p:ext uri="{BB962C8B-B14F-4D97-AF65-F5344CB8AC3E}">
        <p14:creationId xmlns:p14="http://schemas.microsoft.com/office/powerpoint/2010/main" val="161651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28" y="502921"/>
            <a:ext cx="10058400" cy="65264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27" y="1144759"/>
            <a:ext cx="10777695" cy="652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It’s used to understand and compare the data whether it’s a raw data without any assumptions being made and also to summarize and describe the characteristics of the dataset using statistical and visualization approach.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3319D-717E-9D24-3DD5-86F33694B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27" y="1807537"/>
            <a:ext cx="4302914" cy="2456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EC1FC6-B1F5-4933-4622-25BF4922F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03" y="1727614"/>
            <a:ext cx="4302914" cy="21997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344929-3745-79E9-500C-DF350CE29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203" y="4142538"/>
            <a:ext cx="4434024" cy="22582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075674-1D48-F096-7692-219A2EECF7BE}"/>
              </a:ext>
            </a:extLst>
          </p:cNvPr>
          <p:cNvSpPr txBox="1"/>
          <p:nvPr/>
        </p:nvSpPr>
        <p:spPr>
          <a:xfrm>
            <a:off x="511628" y="4333069"/>
            <a:ext cx="44729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-3865 customers with 63% of acceptance rate who are travelling else where apart from Home and work have accepted coupons.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F3D3BD-5C7F-EC38-B226-B034806F2B8E}"/>
              </a:ext>
            </a:extLst>
          </p:cNvPr>
          <p:cNvSpPr txBox="1"/>
          <p:nvPr/>
        </p:nvSpPr>
        <p:spPr>
          <a:xfrm>
            <a:off x="9563877" y="2086078"/>
            <a:ext cx="21164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Coupon acceptance rate is more with passengers are travelling alone.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5DB068-6640-2F71-BFE4-B16B12E4ABAE}"/>
              </a:ext>
            </a:extLst>
          </p:cNvPr>
          <p:cNvSpPr txBox="1"/>
          <p:nvPr/>
        </p:nvSpPr>
        <p:spPr>
          <a:xfrm>
            <a:off x="9563877" y="4264090"/>
            <a:ext cx="21164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Most of the customers are in age limit of 21-26 with 59% of acceptance rate, below 21 age have the acceptance rate of 63%.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827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92" y="523168"/>
            <a:ext cx="10058400" cy="764175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5E1DD7-9049-0A40-628F-DF1F1AB8E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853" y="450711"/>
            <a:ext cx="3933434" cy="2458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BA6582-BE99-CBFD-DDF1-5A7C505DC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65" y="1164137"/>
            <a:ext cx="4572832" cy="34899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539CA0-3F26-6276-021E-23955BEA2DA5}"/>
              </a:ext>
            </a:extLst>
          </p:cNvPr>
          <p:cNvSpPr txBox="1"/>
          <p:nvPr/>
        </p:nvSpPr>
        <p:spPr>
          <a:xfrm>
            <a:off x="5191904" y="2916830"/>
            <a:ext cx="63810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Most of the customers accepted the coupons from carryout and Takeaway with 73% and second most acceptance rate of 71% with restaurant(&lt;20) but most coupons are given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</a:t>
            </a:r>
            <a:r>
              <a:rPr lang="en-US" sz="14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coffee House and Restaurant(&lt;20).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5D5F9A-662F-6189-9CCD-B30A313C1889}"/>
              </a:ext>
            </a:extLst>
          </p:cNvPr>
          <p:cNvSpPr txBox="1"/>
          <p:nvPr/>
        </p:nvSpPr>
        <p:spPr>
          <a:xfrm>
            <a:off x="364043" y="4861063"/>
            <a:ext cx="48278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Highest acceptance rate of 71% is for high school and all other education degree acceptance rate is similar.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49AD3C2-9DBC-73FC-1AA1-7D26C766D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1023" y="3627640"/>
            <a:ext cx="4092027" cy="23470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7A084D-8213-D345-6D61-6B01E603C02A}"/>
              </a:ext>
            </a:extLst>
          </p:cNvPr>
          <p:cNvSpPr txBox="1"/>
          <p:nvPr/>
        </p:nvSpPr>
        <p:spPr>
          <a:xfrm>
            <a:off x="5191903" y="5966235"/>
            <a:ext cx="638102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4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Customers with the salary range of $25000-$37499 </a:t>
            </a: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en-US" sz="14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accepted rate of 59%</a:t>
            </a:r>
          </a:p>
          <a:p>
            <a:r>
              <a:rPr lang="en-US" sz="1400" b="0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400" b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Income beyond 62500 have similar accept and rejection rates on coupons.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14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539" y="457199"/>
            <a:ext cx="10058400" cy="63786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Exploratory Data Analysis: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183107-6954-8293-4EDC-E2A7A5CD3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207" y="843331"/>
            <a:ext cx="3471236" cy="26470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9842E8-D46D-DAF0-9898-9B3ED8A38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39" y="1131219"/>
            <a:ext cx="3307737" cy="2569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BD5254-279C-67FB-7661-4E3D0945D179}"/>
              </a:ext>
            </a:extLst>
          </p:cNvPr>
          <p:cNvSpPr txBox="1"/>
          <p:nvPr/>
        </p:nvSpPr>
        <p:spPr>
          <a:xfrm>
            <a:off x="3832411" y="1372140"/>
            <a:ext cx="19218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Coupon acceptance rate of 70% which is highest customers are from Healthcare sector, most no of coupons have by unemployed</a:t>
            </a:r>
            <a:r>
              <a:rPr lang="en-US" sz="14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400" b="0" i="0" dirty="0">
              <a:solidFill>
                <a:srgbClr val="21212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431638-2CCE-7F2F-F7AB-B20DEC7B4DC1}"/>
              </a:ext>
            </a:extLst>
          </p:cNvPr>
          <p:cNvSpPr txBox="1"/>
          <p:nvPr/>
        </p:nvSpPr>
        <p:spPr>
          <a:xfrm>
            <a:off x="9291031" y="1184971"/>
            <a:ext cx="244743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-C</a:t>
            </a:r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ustomers who go 4-8 times and more 8 times are accepting more coupons from bar.</a:t>
            </a:r>
          </a:p>
          <a:p>
            <a:pPr algn="l"/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-Customers never receive coupons from bar receive from carryout and restaurant&lt;20.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14C9DA-053B-7B12-6F06-8563EE2CB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79" y="3801891"/>
            <a:ext cx="3471236" cy="26061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FA0F7A4-4AB3-A4BC-E197-CA9C02EDCDA8}"/>
              </a:ext>
            </a:extLst>
          </p:cNvPr>
          <p:cNvSpPr txBox="1"/>
          <p:nvPr/>
        </p:nvSpPr>
        <p:spPr>
          <a:xfrm>
            <a:off x="4002138" y="4202525"/>
            <a:ext cx="16930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-C</a:t>
            </a:r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ustomers who visited 4-8 times or greater than 8 times have more coupons of coffeehouse.</a:t>
            </a:r>
          </a:p>
          <a:p>
            <a:pPr algn="l"/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-Most customers accept carryout and takeaway coupons than any other.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24E0F5-FD5A-6F0B-E9A6-BCD19A0C6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972" y="3649704"/>
            <a:ext cx="3728076" cy="27859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7D42DAE-DF76-44A2-6838-AECD8D4996D4}"/>
              </a:ext>
            </a:extLst>
          </p:cNvPr>
          <p:cNvSpPr txBox="1"/>
          <p:nvPr/>
        </p:nvSpPr>
        <p:spPr>
          <a:xfrm>
            <a:off x="9538812" y="3969149"/>
            <a:ext cx="237795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-Most coupon type within 15mins drive are restaurant type.</a:t>
            </a:r>
          </a:p>
          <a:p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Most of the coupons issued with driving distance less than 15 min and acceptance rate is also more with 61%.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CDD2ECA0-A63A-0D51-2410-9A172C659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2411" y="252670"/>
            <a:ext cx="184731" cy="624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31740" rIns="91440" bIns="3808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75EA1CE8-D304-72DC-4DA0-81C07A652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FE7A5439-6401-A6CE-C5F3-2D870770C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55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F1BF8-1920-6ED6-D458-6CBD91845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92" y="540753"/>
            <a:ext cx="10058400" cy="729006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Matrix Heat Map: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F646F-633F-CAB0-DB44-8F75AC85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3839" y="2007391"/>
            <a:ext cx="3884120" cy="2994916"/>
          </a:xfrm>
        </p:spPr>
        <p:txBody>
          <a:bodyPr>
            <a:normAutofit fontScale="70000" lnSpcReduction="20000"/>
          </a:bodyPr>
          <a:lstStyle/>
          <a:p>
            <a:r>
              <a:rPr lang="en-US" sz="23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Since the correlation values of </a:t>
            </a:r>
            <a:r>
              <a:rPr lang="en-US" sz="23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direction_same</a:t>
            </a:r>
            <a:r>
              <a:rPr lang="en-US" sz="23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3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direction_opp</a:t>
            </a:r>
            <a:r>
              <a:rPr lang="en-US" sz="23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negative with -1,we can drop those columns.</a:t>
            </a:r>
            <a:endParaRPr lang="en-US" sz="23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can see that there is no strong relation between the variable </a:t>
            </a:r>
            <a:r>
              <a:rPr lang="en-US" sz="23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martialstatus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3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has_children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correlation coefficient of 0.43.</a:t>
            </a:r>
          </a:p>
          <a:p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Hence we need to </a:t>
            </a:r>
            <a:r>
              <a:rPr lang="en-US" sz="2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 '</a:t>
            </a:r>
            <a:r>
              <a:rPr lang="en-US" sz="23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martialstatus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 and '</a:t>
            </a:r>
            <a:r>
              <a:rPr lang="en-US" sz="23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has_children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’ from </a:t>
            </a:r>
            <a:r>
              <a:rPr lang="en-US" sz="23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dataframe</a:t>
            </a:r>
            <a:r>
              <a:rPr lang="en-US" sz="23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1D19B0-7E48-B361-C401-41EBC58F5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92" y="1369498"/>
            <a:ext cx="7509747" cy="449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52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8B50-5E21-219E-AC0A-8BF0B298C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72170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and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Annova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Score: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05160-F43E-E967-F223-34E7E7C05F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66"/>
          <a:stretch/>
        </p:blipFill>
        <p:spPr>
          <a:xfrm>
            <a:off x="452197" y="1900381"/>
            <a:ext cx="6226080" cy="3057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A64D8-78C2-07EB-87E3-19916B1D5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447" y="1650563"/>
            <a:ext cx="4523026" cy="35568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74E032-A73F-33C1-800E-3C011049BD13}"/>
              </a:ext>
            </a:extLst>
          </p:cNvPr>
          <p:cNvSpPr txBox="1"/>
          <p:nvPr/>
        </p:nvSpPr>
        <p:spPr>
          <a:xfrm>
            <a:off x="694267" y="5207436"/>
            <a:ext cx="5554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Here  coupon, weather variables are highly significant and have strong relationship with target variable.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9EE85-D6E7-99D3-E381-529A10F11D10}"/>
              </a:ext>
            </a:extLst>
          </p:cNvPr>
          <p:cNvSpPr txBox="1"/>
          <p:nvPr/>
        </p:nvSpPr>
        <p:spPr>
          <a:xfrm>
            <a:off x="7283116" y="5484435"/>
            <a:ext cx="429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 variable is inversely proportional to coffeehouse and expiration variables.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5616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5411</TotalTime>
  <Words>1128</Words>
  <Application>Microsoft Office PowerPoint</Application>
  <PresentationFormat>Widescreen</PresentationFormat>
  <Paragraphs>112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Avenir Next LT Pro Light</vt:lpstr>
      <vt:lpstr>Calibri</vt:lpstr>
      <vt:lpstr>Garamond</vt:lpstr>
      <vt:lpstr>SavonVTI</vt:lpstr>
      <vt:lpstr>Predicting Coupon Acceptance on E-commerce Platforms  - by Yamini Nurukurthi</vt:lpstr>
      <vt:lpstr>Problem Statement:</vt:lpstr>
      <vt:lpstr>Steps followed for the Model Development</vt:lpstr>
      <vt:lpstr>Data Preprocessing:</vt:lpstr>
      <vt:lpstr>Exploratory Data Analysis:</vt:lpstr>
      <vt:lpstr>Exploratory Data Analysis:</vt:lpstr>
      <vt:lpstr>Exploratory Data Analysis:</vt:lpstr>
      <vt:lpstr>Correlation Matrix Heat Map:</vt:lpstr>
      <vt:lpstr>Correlation and Annova Score:</vt:lpstr>
      <vt:lpstr>Data Preprocessing:</vt:lpstr>
      <vt:lpstr>MODEL BUILDING:</vt:lpstr>
      <vt:lpstr>Train and Test Accuracy of different models:</vt:lpstr>
      <vt:lpstr>ROC-AUC FOR VARIOUS MODELS:</vt:lpstr>
      <vt:lpstr>Feature Importance:</vt:lpstr>
      <vt:lpstr>Gradient Boosting Results: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Yamini Satya Sri Lalitha Nurukurthi</dc:creator>
  <cp:lastModifiedBy>Yamini Satya Sri Lalitha Nurukurthi</cp:lastModifiedBy>
  <cp:revision>4</cp:revision>
  <dcterms:created xsi:type="dcterms:W3CDTF">2024-09-12T06:13:17Z</dcterms:created>
  <dcterms:modified xsi:type="dcterms:W3CDTF">2024-09-24T19:45:34Z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